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embeddedFontLst>
    <p:embeddedFont>
      <p:font typeface="Roboto Black"/>
      <p:bold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Roboto Light"/>
      <p:regular r:id="rId34"/>
      <p:bold r:id="rId35"/>
      <p:italic r:id="rId36"/>
      <p:boldItalic r:id="rId37"/>
    </p:embeddedFont>
    <p:embeddedFont>
      <p:font typeface="Monoton"/>
      <p:regular r:id="rId38"/>
    </p:embeddedFont>
    <p:embeddedFont>
      <p:font typeface="Gill Sans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illSans-bold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RobotoBlack-bold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Black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7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6.xml"/><Relationship Id="rId32" Type="http://schemas.openxmlformats.org/officeDocument/2006/relationships/font" Target="fonts/Roboto-italic.fntdata"/><Relationship Id="rId13" Type="http://schemas.openxmlformats.org/officeDocument/2006/relationships/slide" Target="slides/slide9.xml"/><Relationship Id="rId35" Type="http://schemas.openxmlformats.org/officeDocument/2006/relationships/font" Target="fonts/RobotoLight-bold.fntdata"/><Relationship Id="rId12" Type="http://schemas.openxmlformats.org/officeDocument/2006/relationships/slide" Target="slides/slide8.xml"/><Relationship Id="rId34" Type="http://schemas.openxmlformats.org/officeDocument/2006/relationships/font" Target="fonts/RobotoLight-regular.fntdata"/><Relationship Id="rId15" Type="http://schemas.openxmlformats.org/officeDocument/2006/relationships/slide" Target="slides/slide11.xml"/><Relationship Id="rId37" Type="http://schemas.openxmlformats.org/officeDocument/2006/relationships/font" Target="fonts/RobotoLight-boldItalic.fntdata"/><Relationship Id="rId14" Type="http://schemas.openxmlformats.org/officeDocument/2006/relationships/slide" Target="slides/slide10.xml"/><Relationship Id="rId36" Type="http://schemas.openxmlformats.org/officeDocument/2006/relationships/font" Target="fonts/RobotoLight-italic.fntdata"/><Relationship Id="rId17" Type="http://schemas.openxmlformats.org/officeDocument/2006/relationships/slide" Target="slides/slide13.xml"/><Relationship Id="rId39" Type="http://schemas.openxmlformats.org/officeDocument/2006/relationships/font" Target="fonts/GillSans-regular.fntdata"/><Relationship Id="rId16" Type="http://schemas.openxmlformats.org/officeDocument/2006/relationships/slide" Target="slides/slide12.xml"/><Relationship Id="rId38" Type="http://schemas.openxmlformats.org/officeDocument/2006/relationships/font" Target="fonts/Monoton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968ac477f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968ac477f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134b717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134b717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31efd8ec3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31efd8ec3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Falar sobre a entrada do estranho nos laboratórios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31efd93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31efd93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31efd931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31efd931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Falar sobre a importância da diversidade das interfaces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31efd931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31efd931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631efd8ec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631efd8ec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31efd9313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31efd9313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31efd931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31efd931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São modelos de DL, onde o fluxo de informações ocorre somente em uma direção, de suas entradas para suas saídas. Estão sendo aplicadas em tarefas de classificação, detecção, localização, etc, destacam-se no reconhecimento de padrões de alta dimensionalidade, como imagens e vídeos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31efd931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31efd931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631efd931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631efd931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31efd9313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31efd9313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31efd931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31efd931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31efd9313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31efd9313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631efd931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631efd931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631efd9313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631efd9313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631efd9313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631efd9313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highlight>
                  <a:srgbClr val="FFFFFF"/>
                </a:highlight>
              </a:rPr>
              <a:t>O triplet loss minimiza a distância entre uma âncora (anchor) e um positivo (positive), ambos com a mesma identidade, e maximiza a distância entre a âncora (anchor) e um negativo</a:t>
            </a:r>
            <a:endParaRPr sz="1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highlight>
                  <a:srgbClr val="FFFFFF"/>
                </a:highlight>
              </a:rPr>
              <a:t>(negative) de uma identidade diferente</a:t>
            </a:r>
            <a:endParaRPr sz="1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1efd931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1efd931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highlight>
                  <a:srgbClr val="FFFFFF"/>
                </a:highlight>
              </a:rPr>
              <a:t>O triplet loss minimiza a distância entre uma âncora (anchor) e um positivo (positive), ambos com a mesma identidade, e maximiza a distância entre a âncora (anchor) e um negativo</a:t>
            </a:r>
            <a:endParaRPr sz="1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highlight>
                  <a:srgbClr val="FFFFFF"/>
                </a:highlight>
              </a:rPr>
              <a:t>(negative) de uma identidade diferente</a:t>
            </a:r>
            <a:endParaRPr sz="1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631efd9313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631efd9313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631efd9313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631efd9313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Falar que a possibilidade de integrar outras tecnologias do seu gosto pra agregar a experinecia AR do projeto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631efd9313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631efd9313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a134b6f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a134b6f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3174600" cy="51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/>
        </p:nvSpPr>
        <p:spPr>
          <a:xfrm>
            <a:off x="61625" y="4824050"/>
            <a:ext cx="37593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CCCCCC"/>
                </a:solidFill>
                <a:highlight>
                  <a:srgbClr val="FFFFFF"/>
                </a:highlight>
              </a:rPr>
              <a:t>Copyright © Samsung Ocean Center 2019. All Rights Reserved</a:t>
            </a:r>
            <a:endParaRPr sz="900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" name="Google Shape;13;p3"/>
          <p:cNvGrpSpPr/>
          <p:nvPr/>
        </p:nvGrpSpPr>
        <p:grpSpPr>
          <a:xfrm>
            <a:off x="-287" y="-287"/>
            <a:ext cx="9144563" cy="142875"/>
            <a:chOff x="0" y="0"/>
            <a:chExt cx="24385500" cy="381001"/>
          </a:xfrm>
        </p:grpSpPr>
        <p:pic>
          <p:nvPicPr>
            <p:cNvPr id="14" name="Google Shape;14;p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1"/>
              <a:ext cx="2438550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3"/>
            <p:cNvSpPr/>
            <p:nvPr/>
          </p:nvSpPr>
          <p:spPr>
            <a:xfrm>
              <a:off x="0" y="0"/>
              <a:ext cx="24385500" cy="378000"/>
            </a:xfrm>
            <a:prstGeom prst="rect">
              <a:avLst/>
            </a:prstGeom>
            <a:solidFill>
              <a:srgbClr val="DDDDDD">
                <a:alpha val="39610"/>
              </a:srgbClr>
            </a:solidFill>
            <a:ln>
              <a:noFill/>
            </a:ln>
          </p:spPr>
          <p:txBody>
            <a:bodyPr anchorCtr="0" anchor="t" bIns="45675" lIns="91400" spcFirstLastPara="1" rIns="91400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16" name="Google Shape;16;p3"/>
          <p:cNvPicPr preferRelativeResize="0"/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6189525" y="4789350"/>
            <a:ext cx="2829849" cy="26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 rotWithShape="1">
          <a:blip r:embed="rId2">
            <a:alphaModFix/>
          </a:blip>
          <a:srcRect b="26703" l="0" r="0" t="6505"/>
          <a:stretch/>
        </p:blipFill>
        <p:spPr>
          <a:xfrm>
            <a:off x="0" y="143825"/>
            <a:ext cx="9144001" cy="457559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2"/>
          <p:cNvSpPr/>
          <p:nvPr/>
        </p:nvSpPr>
        <p:spPr>
          <a:xfrm>
            <a:off x="-1" y="143825"/>
            <a:ext cx="9144000" cy="45756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2"/>
          <p:cNvSpPr/>
          <p:nvPr/>
        </p:nvSpPr>
        <p:spPr>
          <a:xfrm flipH="1">
            <a:off x="-2" y="143825"/>
            <a:ext cx="9144000" cy="4575600"/>
          </a:xfrm>
          <a:prstGeom prst="rtTriangle">
            <a:avLst/>
          </a:prstGeom>
          <a:solidFill>
            <a:srgbClr val="000000">
              <a:alpha val="31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2"/>
          <p:cNvSpPr txBox="1"/>
          <p:nvPr/>
        </p:nvSpPr>
        <p:spPr>
          <a:xfrm>
            <a:off x="379725" y="1776147"/>
            <a:ext cx="1823400" cy="15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9600">
                <a:solidFill>
                  <a:srgbClr val="E6A663"/>
                </a:solidFill>
                <a:latin typeface="Monoton"/>
                <a:ea typeface="Monoton"/>
                <a:cs typeface="Monoton"/>
                <a:sym typeface="Monoton"/>
              </a:rPr>
              <a:t>01</a:t>
            </a:r>
            <a:endParaRPr i="0" sz="9600" u="none" cap="none" strike="noStrike">
              <a:solidFill>
                <a:srgbClr val="E6A663"/>
              </a:solidFill>
              <a:latin typeface="Monoton"/>
              <a:ea typeface="Monoton"/>
              <a:cs typeface="Monoton"/>
              <a:sym typeface="Monoton"/>
            </a:endParaRPr>
          </a:p>
        </p:txBody>
      </p:sp>
      <p:sp>
        <p:nvSpPr>
          <p:cNvPr id="53" name="Google Shape;53;p12"/>
          <p:cNvSpPr txBox="1"/>
          <p:nvPr/>
        </p:nvSpPr>
        <p:spPr>
          <a:xfrm>
            <a:off x="2473149" y="2297850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36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TURMAS </a:t>
            </a:r>
            <a:r>
              <a:rPr lang="pt-BR" sz="3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ABERTAS</a:t>
            </a:r>
            <a:endParaRPr sz="3600" cap="none" strike="noStrike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4" name="Google Shape;54;p12"/>
          <p:cNvSpPr/>
          <p:nvPr/>
        </p:nvSpPr>
        <p:spPr>
          <a:xfrm>
            <a:off x="2568326" y="2270455"/>
            <a:ext cx="876600" cy="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_qQBr1pxXU9uugmbOKcFdi-MhWwZ7JmG/view" TargetMode="External"/><Relationship Id="rId4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17.png"/><Relationship Id="rId6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525" cy="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3881476" y="1734865"/>
            <a:ext cx="876600" cy="651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3D90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32194" t="0"/>
          <a:stretch/>
        </p:blipFill>
        <p:spPr>
          <a:xfrm>
            <a:off x="6167050" y="4358150"/>
            <a:ext cx="2666723" cy="37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3781075" y="1839163"/>
            <a:ext cx="5165400" cy="17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7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DIY: Fazendo o seu Google Glass caseiro</a:t>
            </a:r>
            <a:endParaRPr sz="4000">
              <a:solidFill>
                <a:srgbClr val="092B85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marR="0" rtl="0" algn="r">
              <a:lnSpc>
                <a:spcPct val="87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Kid Mendes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/>
        </p:nvSpPr>
        <p:spPr>
          <a:xfrm>
            <a:off x="911599" y="19915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36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A long time ago...</a:t>
            </a:r>
            <a:r>
              <a:rPr lang="pt-BR" sz="3600">
                <a:solidFill>
                  <a:srgbClr val="092B85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36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1006776" y="1964202"/>
            <a:ext cx="876600" cy="651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3D9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TCC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“</a:t>
            </a: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Como se não bastasse fazer faculdade, você É OBRIGADO a fazer um Trabalho de Conclusão de Curso.”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5638" y="1923352"/>
            <a:ext cx="3312725" cy="24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TCC - Tema 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292200" y="1076100"/>
            <a:ext cx="4773300" cy="31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Depois de ter aceitado essa regra, você precisa escolher um tema legal.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“Qual tema seria legal pra mim?”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9850" y="1076100"/>
            <a:ext cx="3143250" cy="305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The creation of TCC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600" y="1125769"/>
            <a:ext cx="7809844" cy="3175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Objetivo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Desenvolver uma interface de Realidade Aumentada inteligente para o Reconhecimento Facial de alunos da Escola Superior de Tecnologia da Universidade do Estado do Amazonas (EST-UEA) através da utilização de Redes Neurais Convolucionais (CNNs).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/>
        </p:nvSpPr>
        <p:spPr>
          <a:xfrm>
            <a:off x="911599" y="19915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36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Conceitos importantes</a:t>
            </a:r>
            <a:endParaRPr sz="36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8" name="Google Shape;108;p19"/>
          <p:cNvSpPr/>
          <p:nvPr/>
        </p:nvSpPr>
        <p:spPr>
          <a:xfrm>
            <a:off x="1006776" y="1964202"/>
            <a:ext cx="876600" cy="651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3D9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Redes Neurais Artificiais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As Redes Neurais Artificiais (RNAs) são modelos computacionais inspirados na estrutura neural do cérebro humano, isto é, procuram adquirir seus conhecimentos através da experiência (HAYKIN, 2001).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916" y="2268050"/>
            <a:ext cx="3842172" cy="216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Redes Neurais Artificiais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"/>
              <a:buChar char="●"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Multilayer Perceptron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8613" y="1583000"/>
            <a:ext cx="5586776" cy="30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32" name="Google Shape;132;p22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Deep Learning (DL)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2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As Redes Neurais Convolucionais s</a:t>
            </a: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ão modelos de DL, onde o fluxo de informações ocorre somente em uma direção, de suas entradas para suas saídas. Estão sendo aplicadas em tarefas de: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Classificação;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Detecção;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Localização.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Destacam-se no reconhecimento de padrões de alta dimensionalidade.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Redes Neurais Convolucionais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0" name="Google Shape;140;p23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900" y="1076101"/>
            <a:ext cx="8362199" cy="355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911599" y="19915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36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SmartGlass</a:t>
            </a:r>
            <a:endParaRPr sz="36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1006776" y="1964202"/>
            <a:ext cx="876600" cy="651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3D90"/>
              </a:solidFill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5799" y="820625"/>
            <a:ext cx="2801801" cy="3502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54" name="Google Shape;154;p25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Equipamentos</a:t>
            </a: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 utilizados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5" name="Google Shape;155;p25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00" y="1106325"/>
            <a:ext cx="3879350" cy="290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9300" y="1500236"/>
            <a:ext cx="3772975" cy="212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226875" y="3887775"/>
            <a:ext cx="3944700" cy="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Samsung Gear VR</a:t>
            </a:r>
            <a:endParaRPr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5014575" y="3887775"/>
            <a:ext cx="3944700" cy="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Samsung Galaxy S8</a:t>
            </a:r>
            <a:endParaRPr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65" name="Google Shape;165;p26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Tecnologias utilizadas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6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"/>
              <a:buChar char="●"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Realidade Aumentada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Unity Engine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Vuforia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"/>
              <a:buChar char="●"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Web Socket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Python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Python-SocketIO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"/>
              <a:buChar char="●"/>
            </a:pPr>
            <a:r>
              <a:rPr b="1" lang="pt-BR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Rede Neural Convolucional</a:t>
            </a:r>
            <a:endParaRPr b="1"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Python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Keras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○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Tensorflow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Visão Geral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0538" y="1493188"/>
            <a:ext cx="6082924" cy="215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Arquitetura do SmartGlass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2" name="Google Shape;182;p28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575" y="1205644"/>
            <a:ext cx="8132842" cy="317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Modelo Proposto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9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One-Shot Learning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Rede Siamesa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1450" y="999900"/>
            <a:ext cx="5253576" cy="295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4277088" y="3717500"/>
            <a:ext cx="38223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Arquitetura da Rede Siamesa</a:t>
            </a:r>
            <a:endParaRPr b="1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99" name="Google Shape;199;p30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Modelo Proposto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Triplet Loss na FaceNet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8050" y="1898225"/>
            <a:ext cx="6407900" cy="17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Modelo Proposto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1"/>
          <p:cNvSpPr txBox="1"/>
          <p:nvPr/>
        </p:nvSpPr>
        <p:spPr>
          <a:xfrm>
            <a:off x="2305125" y="4348925"/>
            <a:ext cx="45759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Representação do modelo proposto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11" name="Google Shape;2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00" y="898750"/>
            <a:ext cx="8667074" cy="352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Demo do SmartGlass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32" title="FacialRecognitionAR-1.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202" y="1212750"/>
            <a:ext cx="8703600" cy="317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/>
        </p:nvSpPr>
        <p:spPr>
          <a:xfrm>
            <a:off x="226875" y="745669"/>
            <a:ext cx="87324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197024" y="452098"/>
            <a:ext cx="512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4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Considerações Finais</a:t>
            </a:r>
            <a:endParaRPr sz="2400" cap="none" strike="noStrike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292200" y="330000"/>
            <a:ext cx="620700" cy="45900"/>
          </a:xfrm>
          <a:prstGeom prst="rect">
            <a:avLst/>
          </a:prstGeom>
          <a:solidFill>
            <a:srgbClr val="C23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3"/>
          <p:cNvSpPr txBox="1"/>
          <p:nvPr/>
        </p:nvSpPr>
        <p:spPr>
          <a:xfrm>
            <a:off x="292200" y="1076100"/>
            <a:ext cx="7308000" cy="21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Image Tracking;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Plane Tracking;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Object Tracking;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Hand Tracking;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Face Tracking;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Roboto Light"/>
              <a:buChar char="●"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*Alguma coisa na sua imaginação* Tracking.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2700" y="9999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8925" y="698675"/>
            <a:ext cx="3746150" cy="374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2150" y="235550"/>
            <a:ext cx="2284399" cy="2248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35"/>
          <p:cNvCxnSpPr/>
          <p:nvPr/>
        </p:nvCxnSpPr>
        <p:spPr>
          <a:xfrm>
            <a:off x="4572000" y="945000"/>
            <a:ext cx="0" cy="32535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" name="Google Shape;240;p35"/>
          <p:cNvSpPr txBox="1"/>
          <p:nvPr/>
        </p:nvSpPr>
        <p:spPr>
          <a:xfrm>
            <a:off x="4814150" y="2409450"/>
            <a:ext cx="33951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87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KID MENDES</a:t>
            </a:r>
            <a:endParaRPr sz="1800">
              <a:solidFill>
                <a:srgbClr val="092B85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r">
              <a:lnSpc>
                <a:spcPct val="87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Desenvolvedor AR/VR</a:t>
            </a:r>
            <a:endParaRPr sz="18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4916750" y="3055825"/>
            <a:ext cx="32925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87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92B85"/>
                </a:solidFill>
                <a:latin typeface="Roboto"/>
                <a:ea typeface="Roboto"/>
                <a:cs typeface="Roboto"/>
                <a:sym typeface="Roboto"/>
              </a:rPr>
              <a:t>kid.mendes@oceanbrasil.com</a:t>
            </a:r>
            <a:endParaRPr sz="18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2" name="Google Shape;24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275" y="2640875"/>
            <a:ext cx="1947925" cy="19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0537" y="2640875"/>
            <a:ext cx="1947913" cy="1947913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5"/>
          <p:cNvSpPr txBox="1"/>
          <p:nvPr/>
        </p:nvSpPr>
        <p:spPr>
          <a:xfrm>
            <a:off x="221275" y="4466425"/>
            <a:ext cx="17652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LinkedIn</a:t>
            </a:r>
            <a:endParaRPr sz="1800">
              <a:solidFill>
                <a:srgbClr val="092B8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2556413" y="4466425"/>
            <a:ext cx="17652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92B85"/>
                </a:solidFill>
                <a:latin typeface="Roboto Black"/>
                <a:ea typeface="Roboto Black"/>
                <a:cs typeface="Roboto Black"/>
                <a:sym typeface="Roboto Black"/>
              </a:rPr>
              <a:t>GitHub</a:t>
            </a:r>
            <a:endParaRPr sz="1800">
              <a:solidFill>
                <a:srgbClr val="092B8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6" name="Google Shape;24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73775" y="638500"/>
            <a:ext cx="1735475" cy="173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